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6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35" r:id="rId10"/>
    <p:sldId id="434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44" r:id="rId23"/>
    <p:sldId id="412" r:id="rId24"/>
    <p:sldId id="383" r:id="rId25"/>
    <p:sldId id="396" r:id="rId26"/>
    <p:sldId id="356" r:id="rId27"/>
    <p:sldId id="390" r:id="rId28"/>
    <p:sldId id="436" r:id="rId29"/>
    <p:sldId id="391" r:id="rId30"/>
    <p:sldId id="388" r:id="rId31"/>
    <p:sldId id="415" r:id="rId32"/>
    <p:sldId id="393" r:id="rId33"/>
    <p:sldId id="394" r:id="rId34"/>
    <p:sldId id="443" r:id="rId35"/>
    <p:sldId id="392" r:id="rId36"/>
    <p:sldId id="437" r:id="rId37"/>
    <p:sldId id="438" r:id="rId38"/>
    <p:sldId id="440" r:id="rId39"/>
    <p:sldId id="441" r:id="rId40"/>
    <p:sldId id="442" r:id="rId41"/>
    <p:sldId id="419" r:id="rId42"/>
    <p:sldId id="433" r:id="rId43"/>
    <p:sldId id="430" r:id="rId44"/>
    <p:sldId id="306" r:id="rId45"/>
  </p:sldIdLst>
  <p:sldSz cx="9144000" cy="5143500" type="screen16x9"/>
  <p:notesSz cx="6858000" cy="9144000"/>
  <p:embeddedFontLst>
    <p:embeddedFont>
      <p:font typeface="Arial Unicode MS" panose="020B0604020202020204" charset="-128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456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99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654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Функциональное </a:t>
            </a:r>
            <a:r>
              <a:rPr lang="ru-RU" sz="1200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</a:t>
            </a:r>
            <a:r>
              <a:rPr lang="ru-RU" sz="1200"/>
              <a:t>перемешанного </a:t>
            </a:r>
            <a:r>
              <a:rPr lang="ru-RU" sz="1200" smtClean="0"/>
              <a:t>кода («</a:t>
            </a:r>
            <a:r>
              <a:rPr lang="ru-RU" sz="1200" dirty="0" smtClean="0"/>
              <a:t>спагетти-кода).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dirty="0"/>
              <a:t>Минусы использования функционального программирования </a:t>
            </a:r>
            <a:r>
              <a:rPr lang="ru-RU" sz="1200" b="1" dirty="0"/>
              <a:t>для крупных проектов</a:t>
            </a:r>
            <a:r>
              <a:rPr lang="ru-RU" sz="1200" dirty="0"/>
              <a:t>:</a:t>
            </a:r>
          </a:p>
          <a:p>
            <a:pPr marL="342900" indent="-342900">
              <a:buAutoNum type="arabicPeriod"/>
            </a:pPr>
            <a:r>
              <a:rPr lang="ru-RU" sz="1200" dirty="0"/>
              <a:t>Сложно управлять кодом в виду того, что</a:t>
            </a:r>
            <a:r>
              <a:rPr lang="en-US" sz="1200" dirty="0"/>
              <a:t> </a:t>
            </a:r>
            <a:r>
              <a:rPr lang="ru-RU" sz="1200" dirty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sz="1200" dirty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sz="1200" dirty="0"/>
              <a:t>Необходимо было копировать код и, как следствие, его дублировать.</a:t>
            </a:r>
          </a:p>
          <a:p>
            <a:endParaRPr lang="en-US" sz="1200" dirty="0" smtClean="0"/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2" y="1633307"/>
            <a:ext cx="3375668" cy="22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В </a:t>
            </a:r>
            <a:r>
              <a:rPr lang="en-US" dirty="0" smtClean="0"/>
              <a:t>C# </a:t>
            </a: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21744" y="746826"/>
            <a:ext cx="29179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Coder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Поле(я)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salary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Свойство(а)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 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{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;} }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Метод(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WriteCode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Конструктор(</a:t>
            </a:r>
            <a:r>
              <a:rPr lang="ru-RU" sz="1200" dirty="0" err="1" smtClean="0">
                <a:solidFill>
                  <a:srgbClr val="008000"/>
                </a:solidFill>
                <a:latin typeface="Consolas"/>
              </a:rPr>
              <a:t>ы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)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Coder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  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03" y="1539438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23469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46566"/>
              </p:ext>
            </p:extLst>
          </p:nvPr>
        </p:nvGraphicFramePr>
        <p:xfrm>
          <a:off x="500550" y="259404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309" y="2639986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907597" y="3639946"/>
            <a:ext cx="2677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RunEngine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182527" y="2612193"/>
            <a:ext cx="2905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Engine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GetTwist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GetAir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  }</a:t>
            </a:r>
          </a:p>
          <a:p>
            <a:r>
              <a:rPr lang="en-US" sz="1200" dirty="0" smtClean="0">
                <a:latin typeface="Consolas"/>
              </a:rPr>
              <a:t>    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angularVelocity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271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ru-RU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3" y="2087998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82791" y="1424970"/>
            <a:ext cx="315941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SuperCar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Car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GetSpeed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200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Переопределение не </a:t>
            </a:r>
            <a:r>
              <a:rPr lang="ru-RU" sz="11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обязательно</a:t>
            </a:r>
            <a:endParaRPr lang="ru-RU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Best Practice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215777"/>
            <a:ext cx="77668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использования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2.3.1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Методы, использующиеся только внутри кода класса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2.3.2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использующие объект извне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2.3.3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, которые должны быть унаследованы, но не доступны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извне –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57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662249" cy="369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295400"/>
            <a:ext cx="4019928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347752" cy="359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lvl="0" indent="-342900"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 случае интерфейсов, как правило – это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/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b="1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b="1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 Стоит отметить, что классы наследуются от классов, а в случае с интерфейсами – реализуют их.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</a:t>
            </a:r>
            <a:r>
              <a:rPr lang="ru-RU" i="1" dirty="0" smtClean="0">
                <a:solidFill>
                  <a:schemeClr val="tx1"/>
                </a:solidFill>
              </a:rPr>
              <a:t>быть реализован</a:t>
            </a:r>
            <a:r>
              <a:rPr lang="ru-RU" dirty="0" smtClean="0">
                <a:solidFill>
                  <a:schemeClr val="tx1"/>
                </a:solidFill>
              </a:rPr>
              <a:t>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87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С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может наследовать возможности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b="1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b="1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380756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455399" y="1095841"/>
            <a:ext cx="439705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BaseClass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BaseClass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SomeMethod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{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         </a:t>
            </a:r>
            <a:r>
              <a:rPr lang="en-US" sz="1200" dirty="0" err="1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GetInfo</a:t>
            </a:r>
            <a:r>
              <a:rPr lang="en-US" sz="1200" dirty="0" smtClean="0">
                <a:latin typeface="Consolas"/>
              </a:rPr>
              <a:t>(); </a:t>
            </a:r>
          </a:p>
          <a:p>
            <a:r>
              <a:rPr lang="en-US" sz="1200" dirty="0" smtClean="0">
                <a:latin typeface="Consolas"/>
              </a:rPr>
              <a:t>  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DerivedClass</a:t>
            </a:r>
            <a:r>
              <a:rPr lang="en-US" sz="1200" dirty="0" smtClean="0">
                <a:latin typeface="Consolas"/>
              </a:rPr>
              <a:t>() : </a:t>
            </a:r>
            <a:r>
              <a:rPr lang="en-US" sz="1200" dirty="0" smtClean="0">
                <a:solidFill>
                  <a:srgbClr val="FF0000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() { 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/>
              <a:t>Подраздел: нюансы наследования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</a:t>
            </a:r>
            <a:r>
              <a:rPr lang="en-US" dirty="0" smtClean="0"/>
              <a:t> </a:t>
            </a:r>
            <a:r>
              <a:rPr lang="ru-RU" dirty="0" smtClean="0"/>
              <a:t>Конструктору нужно задать явное наследование конструктора от базового класс через</a:t>
            </a:r>
            <a:r>
              <a:rPr lang="en-US" dirty="0" smtClean="0"/>
              <a:t> </a:t>
            </a:r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base</a:t>
            </a:r>
            <a:r>
              <a:rPr lang="en-US" dirty="0" smtClean="0"/>
              <a:t>.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классы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3088" y="3277359"/>
            <a:ext cx="6278274" cy="10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4771449" y="1502159"/>
            <a:ext cx="336609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ChildSealed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err="1" smtClean="0">
                <a:solidFill>
                  <a:srgbClr val="267F99"/>
                </a:solidFill>
                <a:latin typeface="Consolas"/>
              </a:rPr>
              <a:t>ParentSealed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 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709205" y="1507014"/>
            <a:ext cx="385665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 запечатанного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sealed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класса наследование запрещено.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Запечатанные(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ru-RU" dirty="0" smtClean="0">
                <a:solidFill>
                  <a:schemeClr val="tx1"/>
                </a:solidFill>
              </a:rPr>
              <a:t>) методы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17869" y="1035754"/>
            <a:ext cx="476838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Метод переопределен и запечатан (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sealed)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sealed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Попытка переопределения метода приведет к ошибке</a:t>
            </a:r>
            <a:endParaRPr lang="ru-RU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Bulldog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Dog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//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Ошибка компиляции!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Speak </a:t>
            </a:r>
            <a:r>
              <a:rPr lang="ru-RU" sz="1100" dirty="0" smtClean="0">
                <a:solidFill>
                  <a:srgbClr val="FF0000"/>
                </a:solidFill>
                <a:latin typeface="Consolas"/>
              </a:rPr>
              <a:t>запечатан в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Dog.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100" dirty="0" smtClean="0">
                <a:latin typeface="Consolas"/>
              </a:rPr>
              <a:t>() {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35562" y="1132662"/>
            <a:ext cx="3341157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Переопределить </a:t>
            </a:r>
            <a:r>
              <a:rPr lang="en-US" altLang="ru-RU" dirty="0" smtClean="0">
                <a:solidFill>
                  <a:srgbClr val="0000FF"/>
                </a:solidFill>
                <a:latin typeface="Consolas"/>
                <a:ea typeface="Roboto" panose="020B0604020202020204" charset="0"/>
              </a:rPr>
              <a:t>sealed</a:t>
            </a:r>
            <a:r>
              <a:rPr lang="en-US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 нельзя.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Будет выдана ошибка компиляции.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753" y="3957335"/>
            <a:ext cx="5975754" cy="8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Конструкторы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617151" y="1233888"/>
            <a:ext cx="812638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Конструкторы </a:t>
            </a:r>
            <a:r>
              <a:rPr lang="ru-RU" b="1" dirty="0" smtClean="0"/>
              <a:t>не унаследованы</a:t>
            </a:r>
            <a:r>
              <a:rPr lang="ru-RU" dirty="0" smtClean="0"/>
              <a:t> — они </a:t>
            </a:r>
            <a:r>
              <a:rPr lang="ru-RU" b="1" dirty="0" smtClean="0"/>
              <a:t>не становятся доступными</a:t>
            </a:r>
            <a:r>
              <a:rPr lang="ru-RU" dirty="0" smtClean="0"/>
              <a:t> в потомке автоматически. Однако конструктор ОБЯЗАН вызвать конструктор базового класса.</a:t>
            </a:r>
          </a:p>
          <a:p>
            <a:r>
              <a:rPr lang="ru-RU" dirty="0" smtClean="0"/>
              <a:t>Сначала выполняется код конструктора родителя, а затем код конструктора потомка.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17151" y="2288817"/>
            <a:ext cx="46726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 базовом классе нет конструктора без параметров — обязателен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ru-RU" dirty="0" smtClean="0"/>
              <a:t>. 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</a:t>
            </a:r>
            <a:r>
              <a:rPr lang="ru-RU" sz="1200" dirty="0" smtClean="0">
                <a:latin typeface="Consolas"/>
              </a:rPr>
              <a:t> 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: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base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 { 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ru-RU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5406509" y="2288817"/>
            <a:ext cx="31360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Исключением являются конструкторы без параметров.</a:t>
            </a:r>
          </a:p>
          <a:p>
            <a:endParaRPr lang="en-US" sz="12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() {}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Cat</a:t>
            </a:r>
            <a:r>
              <a:rPr lang="en-US" sz="1200" dirty="0" smtClean="0">
                <a:latin typeface="Consolas"/>
              </a:rPr>
              <a:t>() { }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Статические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438;p74"/>
          <p:cNvSpPr txBox="1"/>
          <p:nvPr/>
        </p:nvSpPr>
        <p:spPr>
          <a:xfrm>
            <a:off x="580330" y="1206306"/>
            <a:ext cx="3506854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Для статических членов справедливо следующее:</a:t>
            </a:r>
          </a:p>
          <a:p>
            <a:pPr marL="342900" indent="-342900">
              <a:buAutoNum type="arabicPeriod"/>
            </a:pPr>
            <a:r>
              <a:rPr lang="ru-RU" dirty="0" smtClean="0"/>
              <a:t>Статические члены доступны в производном классе.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Их поведение привязано к типу, а не к объекту.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 переопределяются.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84825" y="1255514"/>
            <a:ext cx="40043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Derived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Derived</a:t>
            </a:r>
            <a:endParaRPr lang="en-US" sz="1100" dirty="0" smtClean="0">
              <a:latin typeface="Consolas"/>
            </a:endParaRPr>
          </a:p>
          <a:p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Base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();    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Hello from 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Base"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Derived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Base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latin typeface="Consolas"/>
              </a:rPr>
              <a:t>static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SayHello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"Hello from Derived"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Приватные члены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1059928"/>
            <a:ext cx="8085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Приватные члены в C# </a:t>
            </a:r>
            <a:r>
              <a:rPr lang="ru-RU" sz="1200" b="1" dirty="0" smtClean="0"/>
              <a:t>не наследуются в прямом смысле</a:t>
            </a:r>
            <a:r>
              <a:rPr lang="ru-RU" sz="1200" dirty="0" smtClean="0"/>
              <a:t> — к ним </a:t>
            </a:r>
            <a:r>
              <a:rPr lang="ru-RU" sz="1200" b="1" dirty="0" smtClean="0"/>
              <a:t>нет доступа из кода в производном классе</a:t>
            </a:r>
            <a:r>
              <a:rPr lang="ru-RU" sz="1200" dirty="0" smtClean="0"/>
              <a:t>, даже если находятся в иерархии.</a:t>
            </a:r>
          </a:p>
          <a:p>
            <a:r>
              <a:rPr lang="ru-RU" sz="1200" dirty="0" smtClean="0"/>
              <a:t>Но! Они </a:t>
            </a:r>
            <a:r>
              <a:rPr lang="ru-RU" sz="1200" b="1" dirty="0" smtClean="0"/>
              <a:t>существуют в объекте</a:t>
            </a:r>
            <a:r>
              <a:rPr lang="ru-RU" sz="1200" dirty="0" smtClean="0"/>
              <a:t> потомка (то есть память выделена), и к ним можно получать </a:t>
            </a:r>
            <a:r>
              <a:rPr lang="ru-RU" sz="1200" b="1" dirty="0" smtClean="0"/>
              <a:t>доступ косвенно</a:t>
            </a:r>
            <a:r>
              <a:rPr lang="ru-RU" sz="1200" dirty="0" smtClean="0"/>
              <a:t> через защищённые или публичные методы/свойства базового класса.</a:t>
            </a: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0550" y="2002126"/>
            <a:ext cx="3335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❌</a:t>
            </a:r>
            <a:r>
              <a:rPr lang="en-US" sz="1100" dirty="0" smtClean="0"/>
              <a:t> </a:t>
            </a:r>
            <a:r>
              <a:rPr lang="ru-RU" sz="1100" dirty="0" smtClean="0"/>
              <a:t>Прямой доступ — невозможен</a:t>
            </a: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ShowSecret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❌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Ошибка компиляции: </a:t>
            </a:r>
          </a:p>
          <a:p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    // '</a:t>
            </a:r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secret'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недоступен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solidFill>
                  <a:srgbClr val="008000"/>
                </a:solidFill>
                <a:latin typeface="Consolas"/>
              </a:rPr>
              <a:t>    </a:t>
            </a:r>
            <a:r>
              <a:rPr lang="ru-RU" sz="1100" dirty="0" smtClean="0">
                <a:solidFill>
                  <a:srgbClr val="008000"/>
                </a:solidFill>
                <a:latin typeface="Consolas"/>
              </a:rPr>
              <a:t>   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r>
              <a:rPr lang="en-US" sz="1100" dirty="0" smtClean="0">
                <a:solidFill>
                  <a:srgbClr val="FF000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);</a:t>
            </a:r>
            <a:endParaRPr lang="ru-RU" sz="1100" dirty="0" smtClean="0">
              <a:solidFill>
                <a:srgbClr val="FF0000"/>
              </a:solidFill>
              <a:latin typeface="Consolas"/>
            </a:endParaRPr>
          </a:p>
          <a:p>
            <a:r>
              <a:rPr lang="ru-RU" sz="1100" dirty="0" smtClean="0">
                <a:latin typeface="Consolas"/>
              </a:rPr>
              <a:t>    }</a:t>
            </a:r>
          </a:p>
          <a:p>
            <a:r>
              <a:rPr lang="ru-RU" sz="1100" dirty="0" smtClean="0">
                <a:latin typeface="Consolas"/>
              </a:rPr>
              <a:t>}</a:t>
            </a:r>
            <a:endParaRPr lang="ru-RU" sz="1100" dirty="0">
              <a:latin typeface="Consola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73810" y="2002127"/>
            <a:ext cx="40626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✅</a:t>
            </a:r>
            <a:r>
              <a:rPr lang="en-US" sz="1100" dirty="0" smtClean="0"/>
              <a:t> </a:t>
            </a:r>
            <a:r>
              <a:rPr lang="ru-RU" sz="1100" dirty="0" smtClean="0"/>
              <a:t>Косвенный доступ через </a:t>
            </a:r>
            <a:r>
              <a:rPr lang="en-US" sz="1100" dirty="0" smtClean="0"/>
              <a:t>protected-</a:t>
            </a:r>
            <a:r>
              <a:rPr lang="ru-RU" sz="1100" dirty="0" smtClean="0"/>
              <a:t>метод</a:t>
            </a:r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endParaRPr lang="ru-RU" sz="1100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dirty="0" smtClean="0">
                <a:latin typeface="Consolas"/>
              </a:rPr>
              <a:t> = </a:t>
            </a:r>
            <a:r>
              <a:rPr lang="en-US" sz="1100" dirty="0" smtClean="0">
                <a:solidFill>
                  <a:srgbClr val="098658"/>
                </a:solidFill>
                <a:latin typeface="Consolas"/>
              </a:rPr>
              <a:t>42</a:t>
            </a:r>
            <a:r>
              <a:rPr lang="en-US" sz="1100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protected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latin typeface="Consolas"/>
              </a:rPr>
              <a:t>() =&gt;</a:t>
            </a:r>
            <a:r>
              <a:rPr lang="en-US" sz="1100" b="1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001080"/>
                </a:solidFill>
                <a:latin typeface="Consolas"/>
              </a:rPr>
              <a:t>secret</a:t>
            </a:r>
            <a:r>
              <a:rPr lang="en-US" sz="1100" b="1" dirty="0" smtClean="0">
                <a:latin typeface="Consolas"/>
              </a:rPr>
              <a:t>;</a:t>
            </a:r>
          </a:p>
          <a:p>
            <a:r>
              <a:rPr lang="en-US" sz="1100" dirty="0" smtClean="0">
                <a:latin typeface="Consolas"/>
              </a:rPr>
              <a:t>}</a:t>
            </a:r>
          </a:p>
          <a:p>
            <a:r>
              <a:rPr lang="en-US" sz="1100" dirty="0" smtClean="0">
                <a:latin typeface="Consolas"/>
              </a:rPr>
              <a:t/>
            </a:r>
            <a:br>
              <a:rPr lang="en-US" sz="1100" dirty="0" smtClean="0">
                <a:latin typeface="Consolas"/>
              </a:rPr>
            </a:b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Child</a:t>
            </a:r>
            <a:r>
              <a:rPr lang="en-US" sz="1100" dirty="0" smtClean="0">
                <a:latin typeface="Consolas"/>
              </a:rPr>
              <a:t> : </a:t>
            </a:r>
            <a:r>
              <a:rPr lang="en-US" sz="1100" dirty="0" smtClean="0">
                <a:solidFill>
                  <a:srgbClr val="267F99"/>
                </a:solidFill>
                <a:latin typeface="Consolas"/>
              </a:rPr>
              <a:t>Parent</a:t>
            </a:r>
            <a:endParaRPr lang="en-US" sz="1100" dirty="0" smtClean="0">
              <a:latin typeface="Consolas"/>
            </a:endParaRPr>
          </a:p>
          <a:p>
            <a:r>
              <a:rPr lang="en-US" sz="1100" dirty="0" smtClean="0">
                <a:latin typeface="Consolas"/>
              </a:rPr>
              <a:t>{</a:t>
            </a:r>
          </a:p>
          <a:p>
            <a:r>
              <a:rPr lang="en-US" sz="1100" dirty="0" smtClean="0">
                <a:latin typeface="Consolas"/>
              </a:rPr>
              <a:t>   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100" dirty="0" smtClean="0">
                <a:latin typeface="Consolas"/>
              </a:rPr>
              <a:t> 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RevealSecret</a:t>
            </a:r>
            <a:r>
              <a:rPr lang="en-US" sz="1100" dirty="0" smtClean="0">
                <a:latin typeface="Consolas"/>
              </a:rPr>
              <a:t>()</a:t>
            </a:r>
          </a:p>
          <a:p>
            <a:r>
              <a:rPr lang="en-US" sz="1100" dirty="0" smtClean="0">
                <a:latin typeface="Consolas"/>
              </a:rPr>
              <a:t>    {</a:t>
            </a:r>
          </a:p>
          <a:p>
            <a:r>
              <a:rPr lang="en-US" sz="1100" dirty="0" smtClean="0">
                <a:latin typeface="Consolas"/>
              </a:rPr>
              <a:t>        </a:t>
            </a:r>
            <a:r>
              <a:rPr lang="en-US" sz="11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100" dirty="0" err="1" smtClean="0">
                <a:latin typeface="Consolas"/>
              </a:rPr>
              <a:t>.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100" dirty="0" smtClean="0">
                <a:latin typeface="Consolas"/>
              </a:rPr>
              <a:t>(</a:t>
            </a:r>
            <a:endParaRPr lang="ru-RU" sz="1100" dirty="0" smtClean="0">
              <a:latin typeface="Consolas"/>
            </a:endParaRPr>
          </a:p>
          <a:p>
            <a:r>
              <a:rPr lang="ru-RU" sz="1100" dirty="0" smtClean="0">
                <a:solidFill>
                  <a:srgbClr val="A31515"/>
                </a:solidFill>
                <a:latin typeface="Consolas"/>
              </a:rPr>
              <a:t>	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$"Inherited secret: {</a:t>
            </a:r>
            <a:r>
              <a:rPr lang="en-US" sz="1100" dirty="0" err="1" smtClean="0">
                <a:solidFill>
                  <a:srgbClr val="795E26"/>
                </a:solidFill>
                <a:latin typeface="Consolas"/>
              </a:rPr>
              <a:t>GetSecret</a:t>
            </a:r>
            <a:r>
              <a:rPr lang="en-US" sz="1100" dirty="0" smtClean="0">
                <a:solidFill>
                  <a:srgbClr val="A31515"/>
                </a:solidFill>
                <a:latin typeface="Consolas"/>
              </a:rPr>
              <a:t>()}"</a:t>
            </a:r>
            <a:r>
              <a:rPr lang="en-US" sz="1100" dirty="0" smtClean="0">
                <a:latin typeface="Consolas"/>
              </a:rPr>
              <a:t>);</a:t>
            </a:r>
          </a:p>
          <a:p>
            <a:r>
              <a:rPr lang="en-US" sz="1100" dirty="0" smtClean="0">
                <a:latin typeface="Consolas"/>
              </a:rPr>
              <a:t>    }</a:t>
            </a:r>
          </a:p>
          <a:p>
            <a:r>
              <a:rPr lang="en-US" sz="1100" dirty="0" smtClean="0">
                <a:latin typeface="Consolas"/>
              </a:rPr>
              <a:t>}</a:t>
            </a:r>
            <a:endParaRPr lang="en-US" sz="11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23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sz="16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26359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6359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Инкапсуляция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26359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26359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647949" y="4167231"/>
            <a:ext cx="3365501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96523" y="2553696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5349" y="2667206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99901"/>
            <a:ext cx="7113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</a:p>
        </p:txBody>
      </p:sp>
      <p:pic>
        <p:nvPicPr>
          <p:cNvPr id="79876" name="Picture 4" descr="https://lh7-rt.googleusercontent.com/slidesz/AGV_vUfBAh14117XBEAqtSepoNSzBb2WeAq3IYHfQYLk6IoQ1o1vvU24b-7zJNJFqAAilsQEtQR7HI4xu6_uk4mcbhWhpHKpnq54h3tqNQBPQRNVcGhMEODGGwcJGaIyzlfCJri1NgsM6IO2aO0vpzRqlpazILP4ueo=s2048?key=j_orzxdcFzmLafYJrIFlz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6199" y="2951855"/>
            <a:ext cx="619381" cy="61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6484</TotalTime>
  <Words>1624</Words>
  <Application>Microsoft Office PowerPoint</Application>
  <PresentationFormat>Экран (16:9)</PresentationFormat>
  <Paragraphs>388</Paragraphs>
  <Slides>44</Slides>
  <Notes>44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Courier New</vt:lpstr>
      <vt:lpstr>Arial Unicode MS</vt:lpstr>
      <vt:lpstr>HeliosExtC</vt:lpstr>
      <vt:lpstr>Calibri</vt:lpstr>
      <vt:lpstr>Consolas</vt:lpstr>
      <vt:lpstr>Segoe UI</vt:lpstr>
      <vt:lpstr>Roboto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Best Practice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Множественное наследование запрещено</vt:lpstr>
      <vt:lpstr>Почему в C# множественное наследование запрещено</vt:lpstr>
      <vt:lpstr>Транзитивное наследование</vt:lpstr>
      <vt:lpstr>Ключевое слово base</vt:lpstr>
      <vt:lpstr>Подраздел: нюансы наследования</vt:lpstr>
      <vt:lpstr>Некоторые нюансы наследования</vt:lpstr>
      <vt:lpstr> Запечатанные(sealed) классы</vt:lpstr>
      <vt:lpstr> Запечатанные(sealed) методы</vt:lpstr>
      <vt:lpstr>Конструкторы</vt:lpstr>
      <vt:lpstr>Статические члены</vt:lpstr>
      <vt:lpstr>Приватные члены</vt:lpstr>
      <vt:lpstr>Вопросы, на которые отвечает наследование</vt:lpstr>
      <vt:lpstr>Решение задач</vt:lpstr>
      <vt:lpstr>Решение задач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599</cp:revision>
  <dcterms:modified xsi:type="dcterms:W3CDTF">2025-07-18T15:02:49Z</dcterms:modified>
</cp:coreProperties>
</file>